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8" r:id="rId14"/>
    <p:sldId id="27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7" r:id="rId25"/>
    <p:sldId id="276" r:id="rId26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8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CE75559-0DF4-4DA5-92AE-07F5E75CC5E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Frame the problem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Three issues arose moving to the next stage of the project and they were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9083280F-1752-47BB-9FC2-17432D79799A}" type="slidenum">
              <a:rPr lang="en-US" sz="1400" b="0" strike="noStrike" spc="-1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92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Three issues arose moving to the next stage of the project and they were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6EB70360-215C-4423-B3E9-A5ABEF15C97F}" type="slidenum">
              <a:rPr lang="en-US" sz="1400" b="0" strike="noStrike" spc="-1">
                <a:latin typeface="Times New Roman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Add in more slides clarifying accuracy score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The Business Opportunity that was presented was the need for a way to map filled values to their correct form label when scanner difficulties cause offsets and stretching of the form.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469A0E0E-1792-4FA0-9C64-9BAE0C45D4CA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Looking at the objects that were pulled from the pdfplumber script it is clear to see that there is no useful structure being pulled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Therefore pdf2image script used to just separate the pages of the pdf into invidual image files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38515B81-947B-4862-A3D8-874658535012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Finally to try and get rid of the background and mimic the prod data masking was attempted and abandoned due to the difficult of matching the red exactly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A198C8B3-8C18-4C8D-8999-C7AC1DCF0CF2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Result from the transformations and then overlaying the forms on top of each other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May not work since cropping is done based on the red form background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262C0A5C-7C87-4DB0-A29D-8C9BEE4AE9C9}" type="slidenum">
              <a:rPr lang="en-US" sz="1400" b="0" strike="noStrike" spc="-1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Three issues arose moving to the next stage of the project and they were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C438FE66-9F6B-43DB-B0B9-2D935AADC6E1}" type="slidenum">
              <a:rPr lang="en-US" sz="1400" b="0" strike="noStrike" spc="-1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White pages solved the first two problems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No longer needed a textraction software and could now programmatically bound the text because the noise created by the form background has been removed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Unfortunately no solution to the third one so I had to manually label each individual box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4FEB9D38-0746-460F-8127-DAD0E42E5B4D}" type="slidenum">
              <a:rPr lang="en-US" sz="1400" b="0" strike="noStrike" spc="-1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Three issues arose moving to the next stage of the project and they were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64C09F39-9BAC-48AB-8D6E-819FD3B19B1A}" type="slidenum">
              <a:rPr lang="en-US" sz="1400" b="0" strike="noStrike" spc="-1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98400" y="4467960"/>
            <a:ext cx="5587560" cy="3655080"/>
          </a:xfrm>
          <a:prstGeom prst="rect">
            <a:avLst/>
          </a:prstGeom>
        </p:spPr>
        <p:txBody>
          <a:bodyPr lIns="79920" tIns="39960" rIns="79920" bIns="3996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The code on the screen then computes the IOU by comparing the top left and bottom right corners of the filled form and blank form fields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Don’t worry about the code this is what IOU represents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75% of boxes got a label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3956400" y="8817840"/>
            <a:ext cx="3026520" cy="465480"/>
          </a:xfrm>
          <a:prstGeom prst="rect">
            <a:avLst/>
          </a:prstGeom>
          <a:noFill/>
          <a:ln>
            <a:noFill/>
          </a:ln>
        </p:spPr>
        <p:txBody>
          <a:bodyPr lIns="79920" tIns="39960" rIns="79920" bIns="39960" anchor="b"/>
          <a:lstStyle/>
          <a:p>
            <a:pPr algn="r">
              <a:lnSpc>
                <a:spcPct val="100000"/>
              </a:lnSpc>
            </a:pPr>
            <a:fld id="{23D6CFE2-A812-4F21-85D0-AC5F45B7812F}" type="slidenum">
              <a:rPr lang="en-US" sz="1400" b="0" strike="noStrike" spc="-1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6400800"/>
            <a:ext cx="9143640" cy="465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8120" y="6530760"/>
            <a:ext cx="3769920" cy="19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7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Confidential and Proprietary to Daugherty Business Solutions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453960" y="6536880"/>
            <a:ext cx="2023200" cy="191520"/>
          </a:xfrm>
          <a:custGeom>
            <a:avLst/>
            <a:gdLst/>
            <a:ahLst/>
            <a:cxnLst/>
            <a:rect l="l" t="t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4344120"/>
            <a:ext cx="9143640" cy="252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3960" y="6227280"/>
            <a:ext cx="4704840" cy="376560"/>
          </a:xfrm>
          <a:prstGeom prst="rect">
            <a:avLst/>
          </a:prstGeom>
        </p:spPr>
        <p:txBody>
          <a:bodyPr lIns="0" tIns="91440" rIns="0" bIns="91440" anchor="b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3960" y="5061960"/>
            <a:ext cx="4704840" cy="1159560"/>
          </a:xfrm>
          <a:prstGeom prst="rect">
            <a:avLst/>
          </a:prstGeom>
        </p:spPr>
        <p:txBody>
          <a:bodyPr lIns="0" tIns="91440" rIns="0" bIns="91440"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6" name="Group 7"/>
          <p:cNvGrpSpPr/>
          <p:nvPr/>
        </p:nvGrpSpPr>
        <p:grpSpPr>
          <a:xfrm>
            <a:off x="3271680" y="2381040"/>
            <a:ext cx="2679480" cy="830520"/>
            <a:chOff x="3271680" y="2381040"/>
            <a:chExt cx="2679480" cy="830520"/>
          </a:xfrm>
        </p:grpSpPr>
        <p:sp>
          <p:nvSpPr>
            <p:cNvPr id="7" name="CustomShape 8"/>
            <p:cNvSpPr/>
            <p:nvPr/>
          </p:nvSpPr>
          <p:spPr>
            <a:xfrm>
              <a:off x="3271680" y="2381040"/>
              <a:ext cx="2679480" cy="514800"/>
            </a:xfrm>
            <a:custGeom>
              <a:avLst/>
              <a:gdLst/>
              <a:ahLst/>
              <a:cxnLst/>
              <a:rect l="l" t="t" r="r" b="b"/>
              <a:pathLst>
                <a:path w="3328" h="64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solidFill>
              <a:srgbClr val="52893E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3271680" y="3055680"/>
              <a:ext cx="2605320" cy="155880"/>
            </a:xfrm>
            <a:custGeom>
              <a:avLst/>
              <a:gdLst/>
              <a:ahLst/>
              <a:cxnLst/>
              <a:rect l="l" t="t" r="r" b="b"/>
              <a:pathLst>
                <a:path w="3236" h="194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solidFill>
              <a:srgbClr val="85AA4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6400800"/>
            <a:ext cx="9143640" cy="465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2472840" y="6530760"/>
            <a:ext cx="4961520" cy="19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7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Confidential and Proprietary to Daugherty Business Solutions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453960" y="6536880"/>
            <a:ext cx="2023200" cy="191520"/>
          </a:xfrm>
          <a:custGeom>
            <a:avLst/>
            <a:gdLst/>
            <a:ahLst/>
            <a:cxnLst/>
            <a:rect l="l" t="t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9360" y="804600"/>
            <a:ext cx="8237160" cy="2336400"/>
          </a:xfrm>
          <a:prstGeom prst="rect">
            <a:avLst/>
          </a:prstGeom>
        </p:spPr>
        <p:txBody>
          <a:bodyPr lIns="0" r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0" name="PlaceHolder 5"/>
          <p:cNvSpPr>
            <a:spLocks noGrp="1"/>
          </p:cNvSpPr>
          <p:nvPr>
            <p:ph type="dt"/>
          </p:nvPr>
        </p:nvSpPr>
        <p:spPr>
          <a:xfrm>
            <a:off x="6899760" y="6437520"/>
            <a:ext cx="1083240" cy="364680"/>
          </a:xfrm>
          <a:prstGeom prst="rect">
            <a:avLst/>
          </a:prstGeom>
        </p:spPr>
        <p:txBody>
          <a:bodyPr rIns="0"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8158680" y="6437520"/>
            <a:ext cx="5245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D5E297-CA5B-4901-8995-D47A7FD54319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459360" y="0"/>
            <a:ext cx="8237160" cy="79560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6400800"/>
            <a:ext cx="9143640" cy="465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048120" y="6530760"/>
            <a:ext cx="3769920" cy="19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7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Confidential and Proprietary to Daugherty Business Solutions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53960" y="6536880"/>
            <a:ext cx="2023200" cy="191520"/>
          </a:xfrm>
          <a:custGeom>
            <a:avLst/>
            <a:gdLst/>
            <a:ahLst/>
            <a:cxnLst/>
            <a:rect l="l" t="t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4"/>
          <p:cNvSpPr>
            <a:spLocks noGrp="1"/>
          </p:cNvSpPr>
          <p:nvPr>
            <p:ph type="title"/>
          </p:nvPr>
        </p:nvSpPr>
        <p:spPr>
          <a:xfrm>
            <a:off x="449280" y="449280"/>
            <a:ext cx="8237160" cy="9680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00320" cy="639360"/>
          </a:xfrm>
          <a:prstGeom prst="rect">
            <a:avLst/>
          </a:prstGeom>
        </p:spPr>
        <p:txBody>
          <a:bodyPr lIns="0" rIns="0"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00320" cy="3951000"/>
          </a:xfrm>
          <a:prstGeom prst="rect">
            <a:avLst/>
          </a:prstGeom>
        </p:spPr>
        <p:txBody>
          <a:bodyPr lIns="0" r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4681440" y="1535040"/>
            <a:ext cx="4005000" cy="639360"/>
          </a:xfrm>
          <a:prstGeom prst="rect">
            <a:avLst/>
          </a:prstGeom>
        </p:spPr>
        <p:txBody>
          <a:bodyPr lIns="0" rIns="0" anchor="b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6" name="PlaceHolder 8"/>
          <p:cNvSpPr>
            <a:spLocks noGrp="1"/>
          </p:cNvSpPr>
          <p:nvPr>
            <p:ph type="body"/>
          </p:nvPr>
        </p:nvSpPr>
        <p:spPr>
          <a:xfrm>
            <a:off x="4681440" y="2174760"/>
            <a:ext cx="4005000" cy="3951000"/>
          </a:xfrm>
          <a:prstGeom prst="rect">
            <a:avLst/>
          </a:prstGeom>
        </p:spPr>
        <p:txBody>
          <a:bodyPr lIns="0" r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97" name="PlaceHolder 9"/>
          <p:cNvSpPr>
            <a:spLocks noGrp="1"/>
          </p:cNvSpPr>
          <p:nvPr>
            <p:ph type="dt"/>
          </p:nvPr>
        </p:nvSpPr>
        <p:spPr>
          <a:xfrm>
            <a:off x="7275600" y="6446880"/>
            <a:ext cx="707760" cy="364680"/>
          </a:xfrm>
          <a:prstGeom prst="rect">
            <a:avLst/>
          </a:prstGeom>
        </p:spPr>
        <p:txBody>
          <a:bodyPr rIns="0"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8" name="PlaceHolder 10"/>
          <p:cNvSpPr>
            <a:spLocks noGrp="1"/>
          </p:cNvSpPr>
          <p:nvPr>
            <p:ph type="sldNum"/>
          </p:nvPr>
        </p:nvSpPr>
        <p:spPr>
          <a:xfrm>
            <a:off x="8158680" y="6446880"/>
            <a:ext cx="5245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C36DB0E-7422-47CD-B698-4B3989AF9B0A}" type="slidenum">
              <a:rPr lang="en-US" sz="11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400800"/>
            <a:ext cx="9143640" cy="465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2472840" y="6530760"/>
            <a:ext cx="4961520" cy="19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7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Confidential and Proprietary to Daugherty Business Solutions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53960" y="6536880"/>
            <a:ext cx="2023200" cy="191520"/>
          </a:xfrm>
          <a:custGeom>
            <a:avLst/>
            <a:gdLst/>
            <a:ahLst/>
            <a:cxnLst/>
            <a:rect l="l" t="t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6899760" y="6437520"/>
            <a:ext cx="1083240" cy="364680"/>
          </a:xfrm>
          <a:prstGeom prst="rect">
            <a:avLst/>
          </a:prstGeom>
        </p:spPr>
        <p:txBody>
          <a:bodyPr rIns="0"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sldNum"/>
          </p:nvPr>
        </p:nvSpPr>
        <p:spPr>
          <a:xfrm>
            <a:off x="8264520" y="6433920"/>
            <a:ext cx="4186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93FF8AC-BADC-4B96-81E5-25C29BECC5D9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3960" y="6227280"/>
            <a:ext cx="4704840" cy="376560"/>
          </a:xfrm>
          <a:prstGeom prst="rect">
            <a:avLst/>
          </a:prstGeom>
          <a:noFill/>
          <a:ln>
            <a:noFill/>
          </a:ln>
        </p:spPr>
        <p:txBody>
          <a:bodyPr lIns="0" tIns="91440" rIns="0" bIns="9144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400" b="0" strike="noStrike" spc="-1">
                <a:solidFill>
                  <a:srgbClr val="B5D084"/>
                </a:solidFill>
                <a:latin typeface="Century Gothic"/>
                <a:ea typeface="Century Gothic"/>
              </a:rPr>
              <a:t>12/11/2019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442440" y="5061960"/>
            <a:ext cx="5390640" cy="1159560"/>
          </a:xfrm>
          <a:prstGeom prst="rect">
            <a:avLst/>
          </a:prstGeom>
          <a:noFill/>
          <a:ln>
            <a:noFill/>
          </a:ln>
        </p:spPr>
        <p:txBody>
          <a:bodyPr lIns="0" tIns="91440" rIns="0" bIns="91440" anchor="b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Gothic"/>
                <a:ea typeface="Century Gothic"/>
              </a:rPr>
              <a:t>Centene Health Insurance Claim Forms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spc="-1" dirty="0">
                <a:solidFill>
                  <a:srgbClr val="538C3F"/>
                </a:solidFill>
                <a:latin typeface="Century Gothic"/>
                <a:ea typeface="Century Gothic"/>
                <a:cs typeface="+mn-cs"/>
              </a:rPr>
              <a:t>Results</a:t>
            </a:r>
            <a:endParaRPr lang="en-US" sz="3600" spc="-1" dirty="0">
              <a:solidFill>
                <a:srgbClr val="538C3F"/>
              </a:solidFill>
              <a:latin typeface="Century Gothic"/>
              <a:ea typeface="Century Gothic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Our methods weren’t able to improve the existing process</a:t>
            </a:r>
          </a:p>
          <a:p>
            <a:pPr marL="0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Ability to generate synthetic data could be a value add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5B72D4F-6A8B-4C5A-A803-6466A1432C6A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84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538C3F"/>
                </a:solidFill>
                <a:latin typeface="Century Gothic"/>
                <a:ea typeface="Century Gothic"/>
              </a:rPr>
              <a:t>Methods Comparison</a:t>
            </a:r>
            <a:endParaRPr lang="en-US" sz="3600" b="0" strike="noStrike" spc="-1" dirty="0">
              <a:latin typeface="Arial"/>
            </a:endParaRPr>
          </a:p>
        </p:txBody>
      </p:sp>
      <p:graphicFrame>
        <p:nvGraphicFramePr>
          <p:cNvPr id="257" name="Table 3"/>
          <p:cNvGraphicFramePr/>
          <p:nvPr>
            <p:extLst>
              <p:ext uri="{D42A27DB-BD31-4B8C-83A1-F6EECF244321}">
                <p14:modId xmlns:p14="http://schemas.microsoft.com/office/powerpoint/2010/main" val="3238114463"/>
              </p:ext>
            </p:extLst>
          </p:nvPr>
        </p:nvGraphicFramePr>
        <p:xfrm>
          <a:off x="371880" y="2026080"/>
          <a:ext cx="8462160" cy="3567960"/>
        </p:xfrm>
        <a:graphic>
          <a:graphicData uri="http://schemas.openxmlformats.org/drawingml/2006/table">
            <a:tbl>
              <a:tblPr/>
              <a:tblGrid>
                <a:gridCol w="423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1" strike="noStrike" spc="-1" dirty="0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Method</a:t>
                      </a:r>
                      <a:endParaRPr lang="en-US" sz="3000" b="1" strike="noStrike" spc="-1" dirty="0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1" strike="noStrike" spc="-1" dirty="0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Accuracy</a:t>
                      </a:r>
                      <a:endParaRPr lang="en-US" sz="3000" b="1" strike="noStrike" spc="-1" dirty="0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 dirty="0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IOU</a:t>
                      </a:r>
                      <a:endParaRPr lang="en-US" sz="3000" b="0" strike="noStrike" spc="-1" dirty="0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97.63%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Center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55.92%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 dirty="0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Left</a:t>
                      </a:r>
                      <a:endParaRPr lang="en-US" sz="3000" b="0" strike="noStrike" spc="-1" dirty="0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 dirty="0">
                          <a:solidFill>
                            <a:srgbClr val="000000"/>
                          </a:solidFill>
                          <a:latin typeface="Georgia"/>
                          <a:ea typeface="Georgia"/>
                        </a:rPr>
                        <a:t>42.65%</a:t>
                      </a:r>
                      <a:endParaRPr lang="en-US" sz="3000" b="0" strike="noStrike" spc="-1" dirty="0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 dirty="0" smtClean="0">
                          <a:latin typeface="Georgia" panose="02040502050405020303" pitchFamily="18" charset="0"/>
                        </a:rPr>
                        <a:t>EAST</a:t>
                      </a:r>
                      <a:endParaRPr lang="en-US" sz="3000" b="0" strike="noStrike" spc="-1" dirty="0">
                        <a:latin typeface="Georgia" panose="02040502050405020303" pitchFamily="18" charset="0"/>
                      </a:endParaRPr>
                    </a:p>
                  </a:txBody>
                  <a:tcPr marL="91080" marR="91080">
                    <a:lnL w="28080">
                      <a:solidFill>
                        <a:srgbClr val="000000"/>
                      </a:solidFill>
                    </a:lnL>
                    <a:lnR w="28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 dirty="0" smtClean="0">
                          <a:latin typeface="Georgia" panose="02040502050405020303" pitchFamily="18" charset="0"/>
                        </a:rPr>
                        <a:t>60.43%</a:t>
                      </a:r>
                      <a:endParaRPr lang="en-US" sz="3000" b="0" strike="noStrike" spc="-1" dirty="0">
                        <a:latin typeface="Georgia" panose="02040502050405020303" pitchFamily="18" charset="0"/>
                      </a:endParaRPr>
                    </a:p>
                  </a:txBody>
                  <a:tcPr marL="91080" marR="91080">
                    <a:lnL w="280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2793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832AA6F-7149-478B-84DC-A42DB615FFAC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Duplicate Existing Method Using Intersection of Bounding Boxes</a:t>
            </a:r>
            <a:endParaRPr lang="en-US" sz="333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353240" y="1973160"/>
            <a:ext cx="6281640" cy="32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343080" indent="-342720">
              <a:lnSpc>
                <a:spcPct val="150000"/>
              </a:lnSpc>
              <a:buClr>
                <a:srgbClr val="404446"/>
              </a:buClr>
              <a:buFont typeface="Georgia"/>
              <a:buAutoNum type="arabicPeriod"/>
            </a:pPr>
            <a:r>
              <a:rPr lang="en-US" sz="2800" b="0" strike="noStrike" spc="-1" dirty="0">
                <a:solidFill>
                  <a:srgbClr val="404446"/>
                </a:solidFill>
                <a:latin typeface="Georgia"/>
                <a:ea typeface="Georgia"/>
              </a:rPr>
              <a:t>Cost Associated with text extraction </a:t>
            </a:r>
            <a:r>
              <a:rPr lang="en-US" sz="2000" b="0" strike="noStrike" spc="-1" dirty="0">
                <a:solidFill>
                  <a:srgbClr val="404446"/>
                </a:solidFill>
                <a:latin typeface="Georgia"/>
                <a:ea typeface="Georgia"/>
              </a:rPr>
              <a:t>(Amazon </a:t>
            </a:r>
            <a:r>
              <a:rPr lang="en-US" sz="2000" b="0" strike="noStrike" spc="-1" dirty="0" err="1">
                <a:solidFill>
                  <a:srgbClr val="404446"/>
                </a:solidFill>
                <a:latin typeface="Georgia"/>
                <a:ea typeface="Georgia"/>
              </a:rPr>
              <a:t>Textract</a:t>
            </a:r>
            <a:r>
              <a:rPr lang="en-US" sz="2000" b="0" strike="noStrike" spc="-1" dirty="0">
                <a:solidFill>
                  <a:srgbClr val="404446"/>
                </a:solidFill>
                <a:latin typeface="Georgia"/>
                <a:ea typeface="Georgia"/>
              </a:rPr>
              <a:t>)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446"/>
              </a:buClr>
              <a:buFont typeface="Georgia"/>
              <a:buAutoNum type="arabicPeriod"/>
            </a:pPr>
            <a:r>
              <a:rPr lang="en-US" sz="2800" b="0" strike="noStrike" spc="-1" dirty="0">
                <a:solidFill>
                  <a:srgbClr val="404446"/>
                </a:solidFill>
                <a:latin typeface="Georgia"/>
                <a:ea typeface="Georgia"/>
              </a:rPr>
              <a:t>Lack of Bounding Boxes</a:t>
            </a:r>
            <a:endParaRPr lang="en-US" sz="2800" b="0" strike="noStrike" spc="-1" dirty="0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446"/>
              </a:buClr>
              <a:buFont typeface="Georgia"/>
              <a:buAutoNum type="arabicPeriod"/>
            </a:pPr>
            <a:r>
              <a:rPr lang="en-US" sz="2800" b="0" strike="noStrike" spc="-1" dirty="0" smtClean="0">
                <a:solidFill>
                  <a:srgbClr val="404446"/>
                </a:solidFill>
                <a:latin typeface="Georgia"/>
                <a:ea typeface="Georgia"/>
              </a:rPr>
              <a:t>Time cost </a:t>
            </a:r>
            <a:r>
              <a:rPr lang="en-US" sz="2800" b="0" strike="noStrike" spc="-1" dirty="0">
                <a:solidFill>
                  <a:srgbClr val="404446"/>
                </a:solidFill>
                <a:latin typeface="Georgia"/>
                <a:ea typeface="Georgia"/>
              </a:rPr>
              <a:t>of manually creating bounding boxes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0D19F29D-1BD0-4049-AEC4-6EA6F0F1F8A5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13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Duplicate Existing Method Using Intersection of Bounding Boxes</a:t>
            </a:r>
            <a:endParaRPr lang="en-US" sz="3330" b="0" strike="noStrike" spc="-1">
              <a:latin typeface="Arial"/>
            </a:endParaRPr>
          </a:p>
        </p:txBody>
      </p:sp>
      <p:pic>
        <p:nvPicPr>
          <p:cNvPr id="223" name="Google Shape;325;p11"/>
          <p:cNvPicPr/>
          <p:nvPr/>
        </p:nvPicPr>
        <p:blipFill>
          <a:blip r:embed="rId3"/>
          <a:stretch/>
        </p:blipFill>
        <p:spPr>
          <a:xfrm>
            <a:off x="167760" y="1031040"/>
            <a:ext cx="4145040" cy="537084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326;p11"/>
          <p:cNvPicPr/>
          <p:nvPr/>
        </p:nvPicPr>
        <p:blipFill>
          <a:blip r:embed="rId4"/>
          <a:stretch/>
        </p:blipFill>
        <p:spPr>
          <a:xfrm>
            <a:off x="4584240" y="1082160"/>
            <a:ext cx="4099320" cy="530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4750AE6-390F-4AC4-8927-383D402F6289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14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Duplicate Existing Method Using Intersection of Bounding Boxes</a:t>
            </a:r>
            <a:endParaRPr lang="en-US" sz="3330" b="0" strike="noStrike" spc="-1">
              <a:latin typeface="Arial"/>
            </a:endParaRPr>
          </a:p>
        </p:txBody>
      </p:sp>
      <p:pic>
        <p:nvPicPr>
          <p:cNvPr id="227" name="Picture 5"/>
          <p:cNvPicPr/>
          <p:nvPr/>
        </p:nvPicPr>
        <p:blipFill>
          <a:blip r:embed="rId3"/>
          <a:srcRect t="12282"/>
          <a:stretch/>
        </p:blipFill>
        <p:spPr>
          <a:xfrm>
            <a:off x="2047680" y="1031040"/>
            <a:ext cx="4714920" cy="535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E3591E5-7476-4E31-A3BD-25E4454E0003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Duplicate Existing Method Using Intersection of Bounding Boxes</a:t>
            </a:r>
            <a:endParaRPr lang="en-US" sz="3330" b="0" strike="noStrike" spc="-1">
              <a:latin typeface="Arial"/>
            </a:endParaRPr>
          </a:p>
        </p:txBody>
      </p:sp>
      <p:pic>
        <p:nvPicPr>
          <p:cNvPr id="230" name="Google Shape;342;p13"/>
          <p:cNvPicPr/>
          <p:nvPr/>
        </p:nvPicPr>
        <p:blipFill>
          <a:blip r:embed="rId3"/>
          <a:stretch/>
        </p:blipFill>
        <p:spPr>
          <a:xfrm>
            <a:off x="2468520" y="1920240"/>
            <a:ext cx="4206240" cy="3017520"/>
          </a:xfrm>
          <a:prstGeom prst="rect">
            <a:avLst/>
          </a:prstGeom>
          <a:ln>
            <a:noFill/>
          </a:ln>
        </p:spPr>
      </p:pic>
      <p:pic>
        <p:nvPicPr>
          <p:cNvPr id="231" name="Google Shape;343;p13"/>
          <p:cNvPicPr/>
          <p:nvPr/>
        </p:nvPicPr>
        <p:blipFill>
          <a:blip r:embed="rId4"/>
          <a:stretch/>
        </p:blipFill>
        <p:spPr>
          <a:xfrm>
            <a:off x="1548000" y="1200240"/>
            <a:ext cx="5714640" cy="445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BC1F046-5F2E-4861-AB26-98345704B6EC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16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K-Nearest Neighbor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4" name="Google Shape;351;p14"/>
          <p:cNvPicPr/>
          <p:nvPr/>
        </p:nvPicPr>
        <p:blipFill>
          <a:blip r:embed="rId3"/>
          <a:stretch/>
        </p:blipFill>
        <p:spPr>
          <a:xfrm>
            <a:off x="1490760" y="1614600"/>
            <a:ext cx="5829120" cy="362880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453240" y="467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Supervised Machine Learning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447DDDF-A593-4456-BB3B-1A07EBA415CA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17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53240" y="9108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K-Nearest Neighbor Top-Left Corner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8" name="Google Shape;361;g6c5f7fa324_0_1"/>
          <p:cNvPicPr/>
          <p:nvPr/>
        </p:nvPicPr>
        <p:blipFill>
          <a:blip r:embed="rId3"/>
          <a:stretch/>
        </p:blipFill>
        <p:spPr>
          <a:xfrm>
            <a:off x="101880" y="841320"/>
            <a:ext cx="4280040" cy="548388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362;g6c5f7fa324_0_1"/>
          <p:cNvPicPr/>
          <p:nvPr/>
        </p:nvPicPr>
        <p:blipFill>
          <a:blip r:embed="rId4"/>
          <a:srcRect l="48276" t="8942" r="2150" b="70152"/>
          <a:stretch/>
        </p:blipFill>
        <p:spPr>
          <a:xfrm>
            <a:off x="4947480" y="2984760"/>
            <a:ext cx="3742920" cy="2041920"/>
          </a:xfrm>
          <a:prstGeom prst="rect">
            <a:avLst/>
          </a:prstGeom>
          <a:ln>
            <a:noFill/>
          </a:ln>
        </p:spPr>
      </p:pic>
      <p:pic>
        <p:nvPicPr>
          <p:cNvPr id="240" name="Google Shape;363;g6c5f7fa324_0_1"/>
          <p:cNvPicPr/>
          <p:nvPr/>
        </p:nvPicPr>
        <p:blipFill>
          <a:blip r:embed="rId5"/>
          <a:srcRect l="26792" r="28533"/>
          <a:stretch/>
        </p:blipFill>
        <p:spPr>
          <a:xfrm>
            <a:off x="5170320" y="841320"/>
            <a:ext cx="2954160" cy="2142720"/>
          </a:xfrm>
          <a:prstGeom prst="rect">
            <a:avLst/>
          </a:prstGeom>
          <a:ln>
            <a:noFill/>
          </a:ln>
        </p:spPr>
      </p:pic>
      <p:graphicFrame>
        <p:nvGraphicFramePr>
          <p:cNvPr id="241" name="Table 3"/>
          <p:cNvGraphicFramePr/>
          <p:nvPr/>
        </p:nvGraphicFramePr>
        <p:xfrm>
          <a:off x="4453200" y="5303880"/>
          <a:ext cx="4616640" cy="1463040"/>
        </p:xfrm>
        <a:graphic>
          <a:graphicData uri="http://schemas.openxmlformats.org/drawingml/2006/table">
            <a:tbl>
              <a:tblPr/>
              <a:tblGrid>
                <a:gridCol w="153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Accuracy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99.69%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1 neighbor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E1A0782-7A6C-45BC-9BB2-D785211B2DA4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18</a:t>
            </a:fld>
            <a:endParaRPr lang="en-US" sz="1000" b="0" strike="noStrike" spc="-1">
              <a:latin typeface="Times New Roman"/>
            </a:endParaRPr>
          </a:p>
        </p:txBody>
      </p:sp>
      <p:grpSp>
        <p:nvGrpSpPr>
          <p:cNvPr id="243" name="Group 2"/>
          <p:cNvGrpSpPr/>
          <p:nvPr/>
        </p:nvGrpSpPr>
        <p:grpSpPr>
          <a:xfrm>
            <a:off x="484560" y="1141560"/>
            <a:ext cx="4944240" cy="3772080"/>
            <a:chOff x="484560" y="1141560"/>
            <a:chExt cx="4944240" cy="3772080"/>
          </a:xfrm>
        </p:grpSpPr>
        <p:grpSp>
          <p:nvGrpSpPr>
            <p:cNvPr id="244" name="Group 3"/>
            <p:cNvGrpSpPr/>
            <p:nvPr/>
          </p:nvGrpSpPr>
          <p:grpSpPr>
            <a:xfrm>
              <a:off x="484560" y="1141560"/>
              <a:ext cx="4944240" cy="3772080"/>
              <a:chOff x="484560" y="1141560"/>
              <a:chExt cx="4944240" cy="3772080"/>
            </a:xfrm>
          </p:grpSpPr>
          <p:pic>
            <p:nvPicPr>
              <p:cNvPr id="245" name="Google Shape;371;p15"/>
              <p:cNvPicPr/>
              <p:nvPr/>
            </p:nvPicPr>
            <p:blipFill>
              <a:blip r:embed="rId3"/>
              <a:srcRect r="63664" b="72575"/>
              <a:stretch/>
            </p:blipFill>
            <p:spPr>
              <a:xfrm>
                <a:off x="484560" y="1141560"/>
                <a:ext cx="4495680" cy="36115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6" name="Google Shape;372;p15"/>
              <p:cNvPicPr/>
              <p:nvPr/>
            </p:nvPicPr>
            <p:blipFill>
              <a:blip r:embed="rId4"/>
              <a:srcRect l="17912" t="-2" r="63383" b="71356"/>
              <a:stretch/>
            </p:blipFill>
            <p:spPr>
              <a:xfrm>
                <a:off x="3115440" y="1141560"/>
                <a:ext cx="2313360" cy="377208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47" name="CustomShape 4"/>
            <p:cNvSpPr/>
            <p:nvPr/>
          </p:nvSpPr>
          <p:spPr>
            <a:xfrm>
              <a:off x="2840760" y="3124800"/>
              <a:ext cx="55080" cy="88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50883B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5"/>
            <p:cNvSpPr/>
            <p:nvPr/>
          </p:nvSpPr>
          <p:spPr>
            <a:xfrm>
              <a:off x="3256560" y="3516840"/>
              <a:ext cx="55080" cy="889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50883B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9" name="CustomShape 6"/>
          <p:cNvSpPr/>
          <p:nvPr/>
        </p:nvSpPr>
        <p:spPr>
          <a:xfrm>
            <a:off x="484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K-Nearest Neighbor Center Corner</a:t>
            </a:r>
            <a:endParaRPr lang="en-US" sz="3600" b="0" strike="noStrike" spc="-1">
              <a:latin typeface="Arial"/>
            </a:endParaRPr>
          </a:p>
        </p:txBody>
      </p:sp>
      <p:graphicFrame>
        <p:nvGraphicFramePr>
          <p:cNvPr id="250" name="Table 7"/>
          <p:cNvGraphicFramePr/>
          <p:nvPr/>
        </p:nvGraphicFramePr>
        <p:xfrm>
          <a:off x="1192320" y="5383080"/>
          <a:ext cx="7071840" cy="653400"/>
        </p:xfrm>
        <a:graphic>
          <a:graphicData uri="http://schemas.openxmlformats.org/drawingml/2006/table">
            <a:tbl>
              <a:tblPr/>
              <a:tblGrid>
                <a:gridCol w="235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Accuracy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94.47%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0" strike="noStrike" spc="-1">
                          <a:solidFill>
                            <a:srgbClr val="000000"/>
                          </a:solidFill>
                          <a:latin typeface="Georgia"/>
                          <a:ea typeface="Arial"/>
                        </a:rPr>
                        <a:t>17 neighbors</a:t>
                      </a:r>
                      <a:endParaRPr lang="en-US" sz="3000" b="0" strike="noStrike" spc="-1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1" name="Google Shape;363;g6c5f7fa324_0_1"/>
          <p:cNvPicPr/>
          <p:nvPr/>
        </p:nvPicPr>
        <p:blipFill>
          <a:blip r:embed="rId5"/>
          <a:srcRect l="26792" r="28533"/>
          <a:stretch/>
        </p:blipFill>
        <p:spPr>
          <a:xfrm>
            <a:off x="5729040" y="1955880"/>
            <a:ext cx="2954160" cy="21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A06A9D4A-27D3-44C9-B61B-FC5201B490A5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19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84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Methods Comparison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54" name="Picture 3"/>
          <p:cNvPicPr/>
          <p:nvPr/>
        </p:nvPicPr>
        <p:blipFill>
          <a:blip r:embed="rId2"/>
          <a:stretch/>
        </p:blipFill>
        <p:spPr>
          <a:xfrm>
            <a:off x="73800" y="959760"/>
            <a:ext cx="8912880" cy="499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158680" y="6437520"/>
            <a:ext cx="524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C5999F5-3F73-4FDB-AEFA-992ED7720B49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2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187" name="Google Shape;258;p3"/>
          <p:cNvPicPr/>
          <p:nvPr/>
        </p:nvPicPr>
        <p:blipFill>
          <a:blip r:embed="rId3"/>
          <a:stretch/>
        </p:blipFill>
        <p:spPr>
          <a:xfrm>
            <a:off x="2316240" y="748080"/>
            <a:ext cx="4177800" cy="5570280"/>
          </a:xfrm>
          <a:prstGeom prst="rect">
            <a:avLst/>
          </a:prstGeom>
          <a:ln>
            <a:noFill/>
          </a:ln>
        </p:spPr>
      </p:pic>
      <p:sp>
        <p:nvSpPr>
          <p:cNvPr id="188" name="TextShape 2"/>
          <p:cNvSpPr txBox="1"/>
          <p:nvPr/>
        </p:nvSpPr>
        <p:spPr>
          <a:xfrm>
            <a:off x="286560" y="2520"/>
            <a:ext cx="8237160" cy="96804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3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Business Opportunity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E7548DD-C9CB-4DB2-A864-2E3B826EF6BB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20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84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Methods Comparison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60" name="Google Shape;389;g6c5f7fa324_0_27"/>
          <p:cNvPicPr/>
          <p:nvPr/>
        </p:nvPicPr>
        <p:blipFill>
          <a:blip r:embed="rId2"/>
          <a:srcRect l="51257" t="10775" b="66542"/>
          <a:stretch/>
        </p:blipFill>
        <p:spPr>
          <a:xfrm>
            <a:off x="822240" y="1252080"/>
            <a:ext cx="7561800" cy="455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182880"/>
            <a:ext cx="7902720" cy="107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Location Prediction Using Tensorflow</a:t>
            </a:r>
            <a:endParaRPr lang="en-US" sz="3330" b="0" strike="noStrike" spc="-1">
              <a:latin typeface="Arial"/>
            </a:endParaRPr>
          </a:p>
          <a:p>
            <a:pPr algn="ctr"/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OpenCV &amp; EAST</a:t>
            </a:r>
            <a:endParaRPr lang="en-US" sz="3330" b="0" strike="noStrike" spc="-1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90337" y="1761423"/>
            <a:ext cx="8422105" cy="40377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spc="-1" dirty="0">
                <a:solidFill>
                  <a:srgbClr val="000000"/>
                </a:solidFill>
                <a:latin typeface="Georgia"/>
              </a:rPr>
              <a:t>Similar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3000" spc="-1" dirty="0">
                <a:solidFill>
                  <a:srgbClr val="000000"/>
                </a:solidFill>
                <a:latin typeface="Georgia"/>
              </a:rPr>
              <a:t>non-parametric method to </a:t>
            </a:r>
            <a:r>
              <a:rPr lang="en-US" sz="3000" spc="-1" dirty="0" smtClean="0">
                <a:solidFill>
                  <a:srgbClr val="000000"/>
                </a:solidFill>
                <a:latin typeface="Georgia"/>
              </a:rPr>
              <a:t>KNN</a:t>
            </a:r>
          </a:p>
          <a:p>
            <a:pPr>
              <a:buClr>
                <a:srgbClr val="000000"/>
              </a:buClr>
              <a:buSzPct val="45000"/>
            </a:pPr>
            <a:endParaRPr lang="en-US" sz="3000" spc="-1" dirty="0">
              <a:solidFill>
                <a:srgbClr val="000000"/>
              </a:solidFill>
              <a:latin typeface="Georgia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spc="-1" dirty="0">
                <a:solidFill>
                  <a:srgbClr val="000000"/>
                </a:solidFill>
                <a:latin typeface="Georgia"/>
              </a:rPr>
              <a:t>Found text boxes in pdf using </a:t>
            </a:r>
            <a:r>
              <a:rPr lang="en-US" sz="3000" spc="-1" dirty="0" smtClean="0">
                <a:solidFill>
                  <a:srgbClr val="000000"/>
                </a:solidFill>
                <a:latin typeface="Georgia"/>
              </a:rPr>
              <a:t>an implementation </a:t>
            </a:r>
            <a:r>
              <a:rPr lang="en-US" sz="3000" spc="-1" dirty="0">
                <a:solidFill>
                  <a:srgbClr val="000000"/>
                </a:solidFill>
                <a:latin typeface="Georgia"/>
              </a:rPr>
              <a:t>of </a:t>
            </a:r>
            <a:r>
              <a:rPr lang="en-US" sz="3000" spc="-1" dirty="0">
                <a:solidFill>
                  <a:srgbClr val="000000"/>
                </a:solidFill>
                <a:latin typeface="Georgia"/>
              </a:rPr>
              <a:t>EAST </a:t>
            </a:r>
            <a:r>
              <a:rPr lang="en-US" sz="3000" spc="-1" dirty="0">
                <a:solidFill>
                  <a:srgbClr val="000000"/>
                </a:solidFill>
                <a:latin typeface="Georgia"/>
              </a:rPr>
              <a:t>(Efficient and Accurate Scene Text) Detector</a:t>
            </a:r>
          </a:p>
        </p:txBody>
      </p:sp>
    </p:spTree>
    <p:extLst>
      <p:ext uri="{BB962C8B-B14F-4D97-AF65-F5344CB8AC3E}">
        <p14:creationId xmlns:p14="http://schemas.microsoft.com/office/powerpoint/2010/main" val="16603979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C11A929-6EC9-4483-943A-54AE24628611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22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84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Future Iteration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453960" y="1308960"/>
            <a:ext cx="8267760" cy="44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Georgia"/>
              <a:buAutoNum type="arabicPeriod"/>
            </a:pPr>
            <a:r>
              <a:rPr lang="en-US" sz="3000" spc="-1" dirty="0" smtClean="0">
                <a:solidFill>
                  <a:srgbClr val="000000"/>
                </a:solidFill>
                <a:latin typeface="Georgia"/>
                <a:ea typeface="Georgia"/>
              </a:rPr>
              <a:t>Realistic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Georgia"/>
                <a:ea typeface="Georgia"/>
              </a:rPr>
              <a:t>training </a:t>
            </a:r>
            <a:r>
              <a:rPr lang="en-US" sz="3000" b="0" strike="noStrike" spc="-1" dirty="0">
                <a:solidFill>
                  <a:srgbClr val="000000"/>
                </a:solidFill>
                <a:latin typeface="Georgia"/>
                <a:ea typeface="Georgia"/>
              </a:rPr>
              <a:t>data should raise the accuracy of the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Georgia"/>
                <a:ea typeface="Georgia"/>
              </a:rPr>
              <a:t>KNN</a:t>
            </a: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Georgia"/>
              <a:buAutoNum type="arabicPeriod"/>
            </a:pPr>
            <a:r>
              <a:rPr lang="en-US" sz="3000" spc="-1" dirty="0" smtClean="0">
                <a:solidFill>
                  <a:srgbClr val="000000"/>
                </a:solidFill>
                <a:latin typeface="Georgia"/>
              </a:rPr>
              <a:t>Different KNN Point of Reference </a:t>
            </a:r>
            <a:r>
              <a:rPr lang="en-US" sz="2400" spc="-1" dirty="0" smtClean="0">
                <a:solidFill>
                  <a:srgbClr val="000000"/>
                </a:solidFill>
                <a:latin typeface="Georgia"/>
              </a:rPr>
              <a:t>(offset center)</a:t>
            </a:r>
            <a:endParaRPr lang="en-US" sz="2400" b="0" strike="noStrike" spc="-1" dirty="0"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Georgia"/>
              <a:buAutoNum type="arabicPeriod"/>
            </a:pPr>
            <a:r>
              <a:rPr lang="en-US" sz="3000" b="0" strike="noStrike" spc="-1" dirty="0">
                <a:solidFill>
                  <a:srgbClr val="000000"/>
                </a:solidFill>
                <a:latin typeface="Georgia"/>
                <a:ea typeface="Georgia"/>
              </a:rPr>
              <a:t>Text Classification to identify the category of text being extracted 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Georgia"/>
                <a:ea typeface="Georgia"/>
              </a:rPr>
              <a:t>(names vs. address vs.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Georgia"/>
                <a:ea typeface="Georgia"/>
              </a:rPr>
              <a:t>cpt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Georgia"/>
                <a:ea typeface="Georgia"/>
              </a:rPr>
              <a:t>)</a:t>
            </a:r>
          </a:p>
          <a:p>
            <a:pPr marL="457200" indent="-418680">
              <a:lnSpc>
                <a:spcPct val="100000"/>
              </a:lnSpc>
              <a:buClr>
                <a:srgbClr val="000000"/>
              </a:buClr>
              <a:buFont typeface="Georgia"/>
              <a:buAutoNum type="arabicPeriod"/>
            </a:pPr>
            <a:r>
              <a:rPr lang="en-US" sz="3000" spc="-1" dirty="0" smtClean="0">
                <a:solidFill>
                  <a:srgbClr val="000000"/>
                </a:solidFill>
                <a:latin typeface="Georgia"/>
              </a:rPr>
              <a:t>Feature Engineering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449280" y="449280"/>
            <a:ext cx="8237160" cy="968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Agenda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457200" y="1417680"/>
            <a:ext cx="8226000" cy="470808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457200" indent="-456840">
              <a:lnSpc>
                <a:spcPct val="150000"/>
              </a:lnSpc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Initial Investigation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Rotate, Crop, Resize, and Overlay Filled form and Blank Form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Duplicate Existing Method Using Intersection of Bounding Boxes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 smtClean="0">
                <a:solidFill>
                  <a:srgbClr val="181818"/>
                </a:solidFill>
                <a:latin typeface="Georgia"/>
                <a:ea typeface="Georgia"/>
              </a:rPr>
              <a:t>K-Nearest </a:t>
            </a: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Neighbor Model Using Top-Left Corner of Text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K-Nearest Neighbor Model Using Center of Text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>
                <a:solidFill>
                  <a:srgbClr val="181818"/>
                </a:solidFill>
                <a:latin typeface="Georgia"/>
                <a:ea typeface="Georgia"/>
              </a:rPr>
              <a:t>Methods </a:t>
            </a:r>
            <a:r>
              <a:rPr lang="en-US" sz="1600" b="0" strike="noStrike" spc="-1" dirty="0" smtClean="0">
                <a:solidFill>
                  <a:srgbClr val="181818"/>
                </a:solidFill>
                <a:latin typeface="Georgia"/>
                <a:ea typeface="Georgia"/>
              </a:rPr>
              <a:t>Comparison</a:t>
            </a: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b="0" strike="noStrike" spc="-1" dirty="0" smtClean="0">
                <a:solidFill>
                  <a:srgbClr val="181818"/>
                </a:solidFill>
                <a:latin typeface="Georgia"/>
                <a:ea typeface="Georgia"/>
              </a:rPr>
              <a:t>Location Prediction Using </a:t>
            </a:r>
            <a:r>
              <a:rPr lang="en-US" sz="1600" b="0" strike="noStrike" spc="-1" dirty="0" err="1" smtClean="0">
                <a:solidFill>
                  <a:srgbClr val="181818"/>
                </a:solidFill>
                <a:latin typeface="Georgia"/>
                <a:ea typeface="Georgia"/>
              </a:rPr>
              <a:t>Tensorflow</a:t>
            </a:r>
            <a:r>
              <a:rPr lang="en-US" sz="1600" b="0" strike="noStrike" spc="-1" dirty="0" smtClean="0">
                <a:solidFill>
                  <a:srgbClr val="181818"/>
                </a:solidFill>
                <a:latin typeface="Georgia"/>
                <a:ea typeface="Georgia"/>
              </a:rPr>
              <a:t>, </a:t>
            </a:r>
            <a:r>
              <a:rPr lang="en-US" sz="1600" b="0" strike="noStrike" spc="-1" dirty="0" err="1" smtClean="0">
                <a:solidFill>
                  <a:srgbClr val="181818"/>
                </a:solidFill>
                <a:latin typeface="Georgia"/>
                <a:ea typeface="Georgia"/>
              </a:rPr>
              <a:t>OpenCV</a:t>
            </a:r>
            <a:r>
              <a:rPr lang="en-US" sz="1600" b="0" strike="noStrike" spc="-1" dirty="0" smtClean="0">
                <a:solidFill>
                  <a:srgbClr val="181818"/>
                </a:solidFill>
                <a:latin typeface="Georgia"/>
                <a:ea typeface="Georgia"/>
              </a:rPr>
              <a:t> &amp; EAST</a:t>
            </a:r>
          </a:p>
          <a:p>
            <a:pPr marL="457200" indent="-456840">
              <a:lnSpc>
                <a:spcPct val="150000"/>
              </a:lnSpc>
              <a:spcBef>
                <a:spcPts val="479"/>
              </a:spcBef>
              <a:buClr>
                <a:srgbClr val="181818"/>
              </a:buClr>
              <a:buFont typeface="Georgia"/>
              <a:buAutoNum type="arabicPeriod"/>
            </a:pPr>
            <a:r>
              <a:rPr lang="en-US" sz="1600" spc="-1" dirty="0" smtClean="0">
                <a:solidFill>
                  <a:srgbClr val="181818"/>
                </a:solidFill>
                <a:latin typeface="Georgia"/>
              </a:rPr>
              <a:t>Future Recommendations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64880">
              <a:lnSpc>
                <a:spcPct val="100000"/>
              </a:lnSpc>
              <a:spcBef>
                <a:spcPts val="561"/>
              </a:spcBef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8158680" y="6446880"/>
            <a:ext cx="524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351A32F-323E-42E2-8A2B-36AA3A4D4522}" type="slidenum">
              <a:rPr lang="en-US" sz="1100" b="0" strike="noStrike" spc="-1">
                <a:solidFill>
                  <a:srgbClr val="FFFFFF"/>
                </a:solidFill>
                <a:latin typeface="Arial"/>
                <a:ea typeface="Arial"/>
              </a:rPr>
              <a:t>3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158680" y="6437520"/>
            <a:ext cx="524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CC1115B-4D19-46FB-86EA-06F8E77BAA1B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4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83600" y="-101880"/>
            <a:ext cx="8237160" cy="96804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Initial Investigation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267;p4"/>
          <p:cNvPicPr/>
          <p:nvPr/>
        </p:nvPicPr>
        <p:blipFill>
          <a:blip r:embed="rId3"/>
          <a:srcRect b="7346"/>
          <a:stretch/>
        </p:blipFill>
        <p:spPr>
          <a:xfrm>
            <a:off x="183600" y="592200"/>
            <a:ext cx="6187680" cy="3600720"/>
          </a:xfrm>
          <a:prstGeom prst="rect">
            <a:avLst/>
          </a:prstGeom>
          <a:ln>
            <a:noFill/>
          </a:ln>
        </p:spPr>
      </p:pic>
      <p:pic>
        <p:nvPicPr>
          <p:cNvPr id="195" name="Google Shape;268;p4"/>
          <p:cNvPicPr/>
          <p:nvPr/>
        </p:nvPicPr>
        <p:blipFill>
          <a:blip r:embed="rId4"/>
          <a:stretch/>
        </p:blipFill>
        <p:spPr>
          <a:xfrm>
            <a:off x="2897640" y="4204440"/>
            <a:ext cx="6324840" cy="2232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158680" y="6437520"/>
            <a:ext cx="524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6FEE4DC-C308-451D-B066-E685DB44671B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286560" y="2520"/>
            <a:ext cx="8237160" cy="968040"/>
          </a:xfrm>
          <a:prstGeom prst="rect">
            <a:avLst/>
          </a:prstGeom>
          <a:noFill/>
          <a:ln>
            <a:noFill/>
          </a:ln>
        </p:spPr>
        <p:txBody>
          <a:bodyPr lIns="0" r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30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Initial Investigation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Google Shape;276;p5"/>
          <p:cNvPicPr/>
          <p:nvPr/>
        </p:nvPicPr>
        <p:blipFill>
          <a:blip r:embed="rId3"/>
          <a:srcRect l="4386" t="3390" r="3448" b="4508"/>
          <a:stretch/>
        </p:blipFill>
        <p:spPr>
          <a:xfrm>
            <a:off x="4219560" y="231840"/>
            <a:ext cx="4618080" cy="5972040"/>
          </a:xfrm>
          <a:prstGeom prst="rect">
            <a:avLst/>
          </a:prstGeom>
          <a:ln>
            <a:noFill/>
          </a:ln>
        </p:spPr>
      </p:pic>
      <p:pic>
        <p:nvPicPr>
          <p:cNvPr id="199" name="Google Shape;325;p11"/>
          <p:cNvPicPr/>
          <p:nvPr/>
        </p:nvPicPr>
        <p:blipFill>
          <a:blip r:embed="rId4"/>
          <a:stretch/>
        </p:blipFill>
        <p:spPr>
          <a:xfrm>
            <a:off x="-27360" y="739800"/>
            <a:ext cx="4173840" cy="546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5762688-DDE9-4773-BA0F-A2D878761BEF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6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01" name="Google Shape;282;p6"/>
          <p:cNvPicPr/>
          <p:nvPr/>
        </p:nvPicPr>
        <p:blipFill>
          <a:blip r:embed="rId2"/>
          <a:srcRect t="6637"/>
          <a:stretch/>
        </p:blipFill>
        <p:spPr>
          <a:xfrm>
            <a:off x="2156400" y="937440"/>
            <a:ext cx="4497840" cy="549612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1611000" y="3385080"/>
            <a:ext cx="72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Rotate, Crop, Resize, and Overlay Filled Form and Blank Form</a:t>
            </a:r>
            <a:endParaRPr lang="en-US" sz="333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3D82E1E-922F-4BFA-9B55-005550F87C84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7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05" name="Google Shape;290;p7"/>
          <p:cNvPicPr/>
          <p:nvPr/>
        </p:nvPicPr>
        <p:blipFill>
          <a:blip r:embed="rId2"/>
          <a:srcRect t="8607" b="4810"/>
          <a:stretch/>
        </p:blipFill>
        <p:spPr>
          <a:xfrm>
            <a:off x="1998720" y="861480"/>
            <a:ext cx="5263200" cy="593748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 rot="10800000" flipH="1">
            <a:off x="1895720" y="4285215"/>
            <a:ext cx="404640" cy="1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3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Rotate, Crop, Resize, and Overlay Filled Form and Blank Form</a:t>
            </a:r>
            <a:endParaRPr lang="en-US" sz="333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484A7271-689B-4F85-8DC8-F82A3E8E1FD7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8</a:t>
            </a:fld>
            <a:endParaRPr lang="en-US" sz="1000" b="0" strike="noStrike" spc="-1">
              <a:latin typeface="Times New Roman"/>
            </a:endParaRPr>
          </a:p>
        </p:txBody>
      </p:sp>
      <p:pic>
        <p:nvPicPr>
          <p:cNvPr id="209" name="Google Shape;298;p8"/>
          <p:cNvPicPr/>
          <p:nvPr/>
        </p:nvPicPr>
        <p:blipFill>
          <a:blip r:embed="rId2"/>
          <a:srcRect t="8100" b="3966"/>
          <a:stretch/>
        </p:blipFill>
        <p:spPr>
          <a:xfrm>
            <a:off x="1766520" y="827640"/>
            <a:ext cx="5277240" cy="603000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1578240" y="5243760"/>
            <a:ext cx="375840" cy="1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Rotate, Crop, Resize, and Overlay Filled Form and Blank Form</a:t>
            </a:r>
            <a:endParaRPr lang="en-US" sz="333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264520" y="6433920"/>
            <a:ext cx="41868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0FAB1368-FA68-4A32-9482-801E3B5A5A9F}" type="slidenum">
              <a:rPr lang="en-US" sz="1000" b="0" strike="noStrike" spc="-1">
                <a:solidFill>
                  <a:srgbClr val="FFFFFF"/>
                </a:solidFill>
                <a:latin typeface="Arial"/>
                <a:ea typeface="Arial"/>
              </a:rPr>
              <a:t>9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86560" y="62640"/>
            <a:ext cx="8237160" cy="96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330" b="0" strike="noStrike" spc="-1">
                <a:solidFill>
                  <a:srgbClr val="538C3F"/>
                </a:solidFill>
                <a:latin typeface="Century Gothic"/>
                <a:ea typeface="Century Gothic"/>
              </a:rPr>
              <a:t>Rotate, Crop, Resize, and Overlay Filled Form and Blank Form</a:t>
            </a:r>
            <a:endParaRPr lang="en-US" sz="3330" b="0" strike="noStrike" spc="-1">
              <a:latin typeface="Arial"/>
            </a:endParaRPr>
          </a:p>
        </p:txBody>
      </p:sp>
      <p:pic>
        <p:nvPicPr>
          <p:cNvPr id="214" name="Google Shape;308;p9"/>
          <p:cNvPicPr/>
          <p:nvPr/>
        </p:nvPicPr>
        <p:blipFill>
          <a:blip r:embed="rId3"/>
          <a:stretch/>
        </p:blipFill>
        <p:spPr>
          <a:xfrm>
            <a:off x="0" y="853560"/>
            <a:ext cx="4371120" cy="558036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309;p9"/>
          <p:cNvPicPr/>
          <p:nvPr/>
        </p:nvPicPr>
        <p:blipFill>
          <a:blip r:embed="rId4"/>
          <a:stretch/>
        </p:blipFill>
        <p:spPr>
          <a:xfrm>
            <a:off x="4772520" y="853560"/>
            <a:ext cx="4371120" cy="55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615</Words>
  <Application>Microsoft Office PowerPoint</Application>
  <PresentationFormat>On-screen Show (4:3)</PresentationFormat>
  <Paragraphs>118</Paragraphs>
  <Slides>22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Century Gothic</vt:lpstr>
      <vt:lpstr>DejaVu Sans</vt:lpstr>
      <vt:lpstr>Georgia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 Passmore;John Hartmann</dc:creator>
  <dc:description/>
  <cp:lastModifiedBy>Okamura, Dayne (STL)</cp:lastModifiedBy>
  <cp:revision>16</cp:revision>
  <dcterms:created xsi:type="dcterms:W3CDTF">2016-01-06T21:22:27Z</dcterms:created>
  <dcterms:modified xsi:type="dcterms:W3CDTF">2019-12-18T19:49:35Z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0x010100B871AA657B58104594980487DF8F5C55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20</vt:i4>
  </property>
  <property fmtid="{D5CDD505-2E9C-101B-9397-08002B2CF9AE}" pid="13" name="_dlc_DocIdItemGuid">
    <vt:lpwstr>d42afcfd-b78e-46df-b167-9a39b6eae101</vt:lpwstr>
  </property>
</Properties>
</file>